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60" r:id="rId5"/>
    <p:sldId id="271" r:id="rId6"/>
    <p:sldId id="268" r:id="rId7"/>
    <p:sldId id="269" r:id="rId8"/>
    <p:sldId id="264" r:id="rId9"/>
    <p:sldId id="270" r:id="rId10"/>
    <p:sldId id="26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8CBED0"/>
    <a:srgbClr val="74B1C6"/>
    <a:srgbClr val="769D9E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1" autoAdjust="0"/>
    <p:restoredTop sz="94662" autoAdjust="0"/>
  </p:normalViewPr>
  <p:slideViewPr>
    <p:cSldViewPr>
      <p:cViewPr varScale="1">
        <p:scale>
          <a:sx n="74" d="100"/>
          <a:sy n="74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11472-17C4-437E-9AE0-D6E06FFE918D}" type="datetimeFigureOut">
              <a:rPr lang="ru-RU" smtClean="0"/>
              <a:pPr>
                <a:defRPr/>
              </a:pPr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D8B9B-666E-484A-92BE-0E353B1477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6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918676-D7AE-409D-9C0D-842451E0A6DC}" type="datetimeFigureOut">
              <a:rPr lang="ru-RU" smtClean="0"/>
              <a:pPr>
                <a:defRPr/>
              </a:pPr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6574-B979-4E6A-8485-2EA4991DD6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6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E65BC-1F2F-4B6F-8B20-CFFA0327F843}" type="datetimeFigureOut">
              <a:rPr lang="ru-RU" smtClean="0"/>
              <a:pPr>
                <a:defRPr/>
              </a:pPr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C19AE-4E4F-4B1B-A553-469AA33CBD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4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B033B5-9A70-43F8-B499-C5403495BE34}" type="datetimeFigureOut">
              <a:rPr lang="ru-RU" smtClean="0"/>
              <a:pPr>
                <a:defRPr/>
              </a:pPr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BB658-1479-455F-980C-F6510A0BEF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4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2CE17-0C70-4519-A382-F948BDBF1BD9}" type="datetimeFigureOut">
              <a:rPr lang="ru-RU" smtClean="0"/>
              <a:pPr>
                <a:defRPr/>
              </a:pPr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4BC74-E3C0-4A3B-8412-41B733A85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4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D28C3A-D041-4575-A7D8-E98E70A08659}" type="datetimeFigureOut">
              <a:rPr lang="ru-RU" smtClean="0"/>
              <a:pPr>
                <a:defRPr/>
              </a:pPr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F6128-B50E-4B88-89E6-AD601221AA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0B586-2D4A-4CE3-A5F8-E4918C5A044B}" type="datetimeFigureOut">
              <a:rPr lang="ru-RU" smtClean="0"/>
              <a:pPr>
                <a:defRPr/>
              </a:pPr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4508C-FC0D-47CE-942C-F4190CFE71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4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A89AB-B1D4-4545-AB48-6E37F320A1D3}" type="datetimeFigureOut">
              <a:rPr lang="ru-RU" smtClean="0"/>
              <a:pPr>
                <a:defRPr/>
              </a:pPr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51181-026F-48D6-B461-537B51EC1B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0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C3F60-62F7-46F6-A6E2-1B6C659584ED}" type="datetimeFigureOut">
              <a:rPr lang="ru-RU" smtClean="0"/>
              <a:pPr>
                <a:defRPr/>
              </a:pPr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95882-B9BB-4CB4-8A6B-597AA0DFB5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3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6B835-8159-4179-99B1-D26046EF7D49}" type="datetimeFigureOut">
              <a:rPr lang="ru-RU" smtClean="0"/>
              <a:pPr>
                <a:defRPr/>
              </a:pPr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B357F-5B74-4192-B758-E3C1E3BD01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1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B29FFB-11D6-4B30-8D6F-E640C19D6B5E}" type="datetimeFigureOut">
              <a:rPr lang="ru-RU" smtClean="0"/>
              <a:pPr>
                <a:defRPr/>
              </a:pPr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14BB5-6BC3-4463-930E-A8366C09F3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7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6625"/>
                    </a14:imgEffect>
                    <a14:imgEffect>
                      <a14:saturation sat="45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B2B4B3-4DC3-4450-B036-46CF4C861D3C}" type="datetimeFigureOut">
              <a:rPr lang="ru-RU" smtClean="0"/>
              <a:pPr>
                <a:defRPr/>
              </a:pPr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963B0D-90CF-4A83-A1B1-04F29ACC06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3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s@ttorr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49"/>
          <p:cNvSpPr txBox="1"/>
          <p:nvPr/>
        </p:nvSpPr>
        <p:spPr>
          <a:xfrm flipV="1">
            <a:off x="0" y="1916832"/>
            <a:ext cx="9144000" cy="1830130"/>
          </a:xfrm>
          <a:prstGeom prst="rect">
            <a:avLst/>
          </a:prstGeom>
          <a:solidFill>
            <a:srgbClr val="8CBED0"/>
          </a:solidFill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3489325" y="6324600"/>
            <a:ext cx="2165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www.quasicrystals.ru</a:t>
            </a:r>
            <a:endParaRPr lang="ru-RU" sz="1400" dirty="0">
              <a:cs typeface="Arial" charset="0"/>
            </a:endParaRPr>
          </a:p>
        </p:txBody>
      </p:sp>
      <p:pic>
        <p:nvPicPr>
          <p:cNvPr id="13318" name="Shape 46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87" y="260649"/>
            <a:ext cx="116466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hape 50"/>
          <p:cNvSpPr txBox="1"/>
          <p:nvPr/>
        </p:nvSpPr>
        <p:spPr>
          <a:xfrm flipV="1">
            <a:off x="1332000" y="6363328"/>
            <a:ext cx="6480000" cy="1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57" y="1964304"/>
            <a:ext cx="5770287" cy="1782658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31616" y="5949280"/>
            <a:ext cx="684000" cy="684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8" y="6031351"/>
            <a:ext cx="479937" cy="457921"/>
          </a:xfrm>
          <a:prstGeom prst="rect">
            <a:avLst/>
          </a:prstGeom>
        </p:spPr>
      </p:pic>
      <p:sp>
        <p:nvSpPr>
          <p:cNvPr id="16" name="Shape 50"/>
          <p:cNvSpPr txBox="1"/>
          <p:nvPr/>
        </p:nvSpPr>
        <p:spPr>
          <a:xfrm flipV="1">
            <a:off x="0" y="3746962"/>
            <a:ext cx="9144000" cy="1140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2480" y="6005993"/>
            <a:ext cx="720000" cy="519351"/>
          </a:xfrm>
          <a:prstGeom prst="ellipse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9104" y="2570287"/>
            <a:ext cx="3538040" cy="9124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Технологическая компания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/>
              <a:t>КвазиКристаллы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72480" y="6005993"/>
            <a:ext cx="720000" cy="519351"/>
          </a:xfrm>
          <a:prstGeom prst="ellipse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3489325" y="6324600"/>
            <a:ext cx="2165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www.quasicrystals.ru</a:t>
            </a:r>
            <a:endParaRPr lang="ru-RU" sz="1400" dirty="0">
              <a:cs typeface="Arial" charset="0"/>
            </a:endParaRPr>
          </a:p>
        </p:txBody>
      </p:sp>
      <p:sp>
        <p:nvSpPr>
          <p:cNvPr id="15" name="Shape 50"/>
          <p:cNvSpPr txBox="1"/>
          <p:nvPr/>
        </p:nvSpPr>
        <p:spPr>
          <a:xfrm flipV="1">
            <a:off x="1332000" y="6363328"/>
            <a:ext cx="6480000" cy="1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" name="Shape 47"/>
          <p:cNvGrpSpPr/>
          <p:nvPr/>
        </p:nvGrpSpPr>
        <p:grpSpPr>
          <a:xfrm flipV="1">
            <a:off x="1528200" y="794634"/>
            <a:ext cx="6087600" cy="114086"/>
            <a:chOff x="0" y="0"/>
            <a:chExt cx="1288180130" cy="2147483647"/>
          </a:xfrm>
          <a:effectLst>
            <a:outerShdw blurRad="63500" sx="1000" sy="1000" algn="ctr" rotWithShape="0">
              <a:prstClr val="black">
                <a:alpha val="40000"/>
              </a:prstClr>
            </a:outerShdw>
            <a:reflection blurRad="6350" stA="52000" endA="300" endPos="9000" dir="5400000" sy="-100000" algn="bl" rotWithShape="0"/>
          </a:effectLst>
        </p:grpSpPr>
        <p:sp>
          <p:nvSpPr>
            <p:cNvPr id="14" name="Shape 48"/>
            <p:cNvSpPr txBox="1"/>
            <p:nvPr/>
          </p:nvSpPr>
          <p:spPr>
            <a:xfrm>
              <a:off x="0" y="0"/>
              <a:ext cx="430692710" cy="2147483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Shape 49"/>
            <p:cNvSpPr txBox="1"/>
            <p:nvPr/>
          </p:nvSpPr>
          <p:spPr>
            <a:xfrm>
              <a:off x="429199285" y="0"/>
              <a:ext cx="430692710" cy="2147483647"/>
            </a:xfrm>
            <a:prstGeom prst="rect">
              <a:avLst/>
            </a:prstGeom>
            <a:solidFill>
              <a:srgbClr val="8CBED0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Shape 50"/>
            <p:cNvSpPr txBox="1"/>
            <p:nvPr/>
          </p:nvSpPr>
          <p:spPr>
            <a:xfrm>
              <a:off x="857486801" y="0"/>
              <a:ext cx="430693329" cy="21474836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85010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ru-RU" dirty="0" smtClean="0"/>
          </a:p>
          <a:p>
            <a:pPr marL="594360" lvl="2" indent="0">
              <a:buNone/>
            </a:pPr>
            <a:endParaRPr lang="ru-RU" dirty="0" smtClean="0"/>
          </a:p>
          <a:p>
            <a:pPr marL="594360" lvl="2" indent="0">
              <a:buNone/>
            </a:pP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31616" y="5949280"/>
            <a:ext cx="684000" cy="684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8" y="6031351"/>
            <a:ext cx="479937" cy="4579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1028343"/>
            <a:ext cx="83888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99"/>
                </a:solidFill>
              </a:rPr>
              <a:t>Александр Савицкий - </a:t>
            </a:r>
            <a:r>
              <a:rPr lang="ru-RU" sz="2000" dirty="0" smtClean="0"/>
              <a:t>генеральный директор ТК </a:t>
            </a:r>
            <a:r>
              <a:rPr lang="ru-RU" sz="2000" dirty="0" err="1" smtClean="0"/>
              <a:t>КвазиКристаллы</a:t>
            </a:r>
            <a:endParaRPr lang="en-US" sz="2000" dirty="0" smtClean="0"/>
          </a:p>
          <a:p>
            <a:pPr algn="ctr"/>
            <a:r>
              <a:rPr lang="ru-RU" sz="2000" b="1" dirty="0" smtClean="0"/>
              <a:t>8-916-849-92-96</a:t>
            </a:r>
          </a:p>
          <a:p>
            <a:pPr algn="ctr"/>
            <a:r>
              <a:rPr lang="en-US" sz="2000" b="1" dirty="0" smtClean="0">
                <a:hlinkClick r:id="rId3"/>
              </a:rPr>
              <a:t>as@ttorr.ru</a:t>
            </a:r>
            <a:endParaRPr lang="ru-RU" sz="2000" b="1" dirty="0" smtClean="0"/>
          </a:p>
          <a:p>
            <a:pPr algn="just"/>
            <a:endParaRPr lang="ru-RU" b="1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22" y="2822798"/>
            <a:ext cx="3649635" cy="23450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93702"/>
            <a:ext cx="3712770" cy="2327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04456" y="5097958"/>
            <a:ext cx="514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Дубна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1056" y="5048837"/>
            <a:ext cx="355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11860" y="235394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99"/>
                </a:solidFill>
              </a:rPr>
              <a:t>Наши </a:t>
            </a:r>
            <a:r>
              <a:rPr lang="ru-RU" b="1" dirty="0" smtClean="0">
                <a:solidFill>
                  <a:srgbClr val="006699"/>
                </a:solidFill>
              </a:rPr>
              <a:t>адреса:</a:t>
            </a:r>
            <a:endParaRPr lang="ru-RU" b="1" dirty="0">
              <a:solidFill>
                <a:srgbClr val="006699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72480" y="6005993"/>
            <a:ext cx="720000" cy="519351"/>
          </a:xfrm>
          <a:prstGeom prst="ellipse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3489325" y="6324600"/>
            <a:ext cx="2165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www.quasicrystals.ru</a:t>
            </a:r>
            <a:endParaRPr lang="ru-RU" sz="1400" dirty="0">
              <a:cs typeface="Arial" charset="0"/>
            </a:endParaRPr>
          </a:p>
        </p:txBody>
      </p:sp>
      <p:sp>
        <p:nvSpPr>
          <p:cNvPr id="15" name="Shape 50"/>
          <p:cNvSpPr txBox="1"/>
          <p:nvPr/>
        </p:nvSpPr>
        <p:spPr>
          <a:xfrm flipV="1">
            <a:off x="1332000" y="6363328"/>
            <a:ext cx="6480000" cy="1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" name="Shape 47"/>
          <p:cNvGrpSpPr/>
          <p:nvPr/>
        </p:nvGrpSpPr>
        <p:grpSpPr>
          <a:xfrm flipV="1">
            <a:off x="1528200" y="866642"/>
            <a:ext cx="6087600" cy="114086"/>
            <a:chOff x="0" y="0"/>
            <a:chExt cx="1288180130" cy="2147483647"/>
          </a:xfrm>
          <a:effectLst>
            <a:outerShdw blurRad="63500" sx="1000" sy="1000" algn="ctr" rotWithShape="0">
              <a:prstClr val="black">
                <a:alpha val="40000"/>
              </a:prstClr>
            </a:outerShdw>
            <a:reflection blurRad="6350" stA="52000" endA="300" endPos="9000" dir="5400000" sy="-100000" algn="bl" rotWithShape="0"/>
          </a:effectLst>
        </p:grpSpPr>
        <p:sp>
          <p:nvSpPr>
            <p:cNvPr id="14" name="Shape 48"/>
            <p:cNvSpPr txBox="1"/>
            <p:nvPr/>
          </p:nvSpPr>
          <p:spPr>
            <a:xfrm>
              <a:off x="0" y="0"/>
              <a:ext cx="430692710" cy="2147483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Shape 49"/>
            <p:cNvSpPr txBox="1"/>
            <p:nvPr/>
          </p:nvSpPr>
          <p:spPr>
            <a:xfrm>
              <a:off x="429199285" y="0"/>
              <a:ext cx="430692710" cy="2147483647"/>
            </a:xfrm>
            <a:prstGeom prst="rect">
              <a:avLst/>
            </a:prstGeom>
            <a:solidFill>
              <a:srgbClr val="8CBED0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Shape 50"/>
            <p:cNvSpPr txBox="1"/>
            <p:nvPr/>
          </p:nvSpPr>
          <p:spPr>
            <a:xfrm>
              <a:off x="857486801" y="0"/>
              <a:ext cx="430693329" cy="21474836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квазикристаллы?</a:t>
            </a:r>
            <a:endParaRPr lang="ru-RU" sz="4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72008" y="1196753"/>
            <a:ext cx="8604448" cy="1152127"/>
          </a:xfrm>
        </p:spPr>
        <p:txBody>
          <a:bodyPr>
            <a:normAutofit fontScale="92500"/>
          </a:bodyPr>
          <a:lstStyle/>
          <a:p>
            <a:pPr marL="594360" lvl="2" indent="0" algn="just">
              <a:buNone/>
            </a:pPr>
            <a:r>
              <a:rPr lang="ru-RU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Квазикристаллы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(«КК») - </a:t>
            </a:r>
            <a:r>
              <a:rPr lang="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 тип наноразмерных интерметаллических   соединений, структура которых находится между аморфными и кристаллическими телами.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ru-RU" dirty="0" smtClean="0"/>
          </a:p>
          <a:p>
            <a:pPr marL="594360" lvl="2" indent="0">
              <a:buNone/>
            </a:pP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31616" y="5949280"/>
            <a:ext cx="684000" cy="684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8" y="6031351"/>
            <a:ext cx="479937" cy="4579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8606" y="2596262"/>
            <a:ext cx="4176104" cy="25752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055110" y="5291916"/>
            <a:ext cx="503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Сплав </a:t>
            </a:r>
            <a:r>
              <a:rPr lang="en-US" dirty="0" smtClean="0"/>
              <a:t>Al-Cu-Fe</a:t>
            </a:r>
            <a:r>
              <a:rPr lang="ru-RU" dirty="0" smtClean="0"/>
              <a:t>, полученный в лаборатории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6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72480" y="6005993"/>
            <a:ext cx="720000" cy="519351"/>
          </a:xfrm>
          <a:prstGeom prst="ellipse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3489325" y="6324600"/>
            <a:ext cx="2165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www.quasicrystals.ru</a:t>
            </a:r>
            <a:endParaRPr lang="ru-RU" sz="1400" dirty="0">
              <a:cs typeface="Arial" charset="0"/>
            </a:endParaRPr>
          </a:p>
        </p:txBody>
      </p:sp>
      <p:sp>
        <p:nvSpPr>
          <p:cNvPr id="15" name="Shape 50"/>
          <p:cNvSpPr txBox="1"/>
          <p:nvPr/>
        </p:nvSpPr>
        <p:spPr>
          <a:xfrm flipV="1">
            <a:off x="1332000" y="6363328"/>
            <a:ext cx="6480000" cy="1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" name="Shape 47"/>
          <p:cNvGrpSpPr/>
          <p:nvPr/>
        </p:nvGrpSpPr>
        <p:grpSpPr>
          <a:xfrm flipV="1">
            <a:off x="1528200" y="938650"/>
            <a:ext cx="6087600" cy="114086"/>
            <a:chOff x="0" y="0"/>
            <a:chExt cx="1288180130" cy="2147483647"/>
          </a:xfrm>
          <a:effectLst>
            <a:outerShdw blurRad="63500" sx="1000" sy="1000" algn="ctr" rotWithShape="0">
              <a:prstClr val="black">
                <a:alpha val="40000"/>
              </a:prstClr>
            </a:outerShdw>
            <a:reflection blurRad="6350" stA="52000" endA="300" endPos="9000" dir="5400000" sy="-100000" algn="bl" rotWithShape="0"/>
          </a:effectLst>
        </p:grpSpPr>
        <p:sp>
          <p:nvSpPr>
            <p:cNvPr id="14" name="Shape 48"/>
            <p:cNvSpPr txBox="1"/>
            <p:nvPr/>
          </p:nvSpPr>
          <p:spPr>
            <a:xfrm>
              <a:off x="0" y="0"/>
              <a:ext cx="430692710" cy="2147483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Shape 49"/>
            <p:cNvSpPr txBox="1"/>
            <p:nvPr/>
          </p:nvSpPr>
          <p:spPr>
            <a:xfrm>
              <a:off x="429199285" y="0"/>
              <a:ext cx="430692710" cy="2147483647"/>
            </a:xfrm>
            <a:prstGeom prst="rect">
              <a:avLst/>
            </a:prstGeom>
            <a:solidFill>
              <a:srgbClr val="8CBED0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Shape 50"/>
            <p:cNvSpPr txBox="1"/>
            <p:nvPr/>
          </p:nvSpPr>
          <p:spPr>
            <a:xfrm>
              <a:off x="857486801" y="0"/>
              <a:ext cx="430693329" cy="21474836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86895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получения</a:t>
            </a:r>
            <a:endParaRPr lang="ru-RU" sz="4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31616" y="5949280"/>
            <a:ext cx="684000" cy="684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8" y="6031351"/>
            <a:ext cx="479937" cy="457921"/>
          </a:xfrm>
          <a:prstGeom prst="rect">
            <a:avLst/>
          </a:prstGeom>
        </p:spPr>
      </p:pic>
      <p:sp>
        <p:nvSpPr>
          <p:cNvPr id="20" name="Объект 5"/>
          <p:cNvSpPr txBox="1">
            <a:spLocks/>
          </p:cNvSpPr>
          <p:nvPr/>
        </p:nvSpPr>
        <p:spPr>
          <a:xfrm>
            <a:off x="532564" y="1268760"/>
            <a:ext cx="8208912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лаборатории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ТК «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КвазиКристаллы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 был разработан новый способ получения однофазного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квазикристаллического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порошкового сплава системы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Al-Cu-Fe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65%,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20%,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18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получения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исходную смесь порошков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взятых в нужном соотношении, перемешивают и нагревают в бескислородной атмосфере до 800-1100°С и выдерживают при этой температуре 1-2 часа.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полученное спекшееся образование измельчают в порошок нужного размера (от 10 до 100 мкм). Перемешивание проводят вручную в среде жидкого испаряющегося пластификатора под тягой не менее 1 часа до получения однородной смеси и повышения ее вязкости.</a:t>
            </a:r>
            <a:endParaRPr lang="ru-RU" sz="1800" dirty="0" smtClean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2000" b="1" dirty="0" smtClean="0">
                <a:solidFill>
                  <a:srgbClr val="006699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Производство КК-порошка осуществляется на базе опытно-внедренческой лаборатории, в которой имеется </a:t>
            </a:r>
            <a:endParaRPr lang="ru-RU" sz="2000" b="1" dirty="0" smtClean="0">
              <a:solidFill>
                <a:srgbClr val="006699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2000" b="1" dirty="0" smtClean="0">
                <a:solidFill>
                  <a:srgbClr val="006699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производственное </a:t>
            </a:r>
            <a:r>
              <a:rPr lang="ru-RU" sz="2000" b="1" dirty="0" smtClean="0">
                <a:solidFill>
                  <a:srgbClr val="006699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оборудование.</a:t>
            </a:r>
            <a:endParaRPr lang="ru-RU" sz="20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72480" y="6005993"/>
            <a:ext cx="720000" cy="519351"/>
          </a:xfrm>
          <a:prstGeom prst="ellipse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3489325" y="6324600"/>
            <a:ext cx="2165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www.quasicrystals.ru</a:t>
            </a:r>
            <a:endParaRPr lang="ru-RU" sz="1400" dirty="0">
              <a:cs typeface="Arial" charset="0"/>
            </a:endParaRPr>
          </a:p>
        </p:txBody>
      </p:sp>
      <p:sp>
        <p:nvSpPr>
          <p:cNvPr id="15" name="Shape 50"/>
          <p:cNvSpPr txBox="1"/>
          <p:nvPr/>
        </p:nvSpPr>
        <p:spPr>
          <a:xfrm flipV="1">
            <a:off x="1332000" y="6363328"/>
            <a:ext cx="6480000" cy="1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" name="Shape 47"/>
          <p:cNvGrpSpPr/>
          <p:nvPr/>
        </p:nvGrpSpPr>
        <p:grpSpPr>
          <a:xfrm flipV="1">
            <a:off x="1528200" y="1298690"/>
            <a:ext cx="6087600" cy="114086"/>
            <a:chOff x="0" y="0"/>
            <a:chExt cx="1288180130" cy="2147483647"/>
          </a:xfrm>
          <a:effectLst>
            <a:outerShdw blurRad="63500" sx="1000" sy="1000" algn="ctr" rotWithShape="0">
              <a:prstClr val="black">
                <a:alpha val="40000"/>
              </a:prstClr>
            </a:outerShdw>
            <a:reflection blurRad="6350" stA="52000" endA="300" endPos="9000" dir="5400000" sy="-100000" algn="bl" rotWithShape="0"/>
          </a:effectLst>
        </p:grpSpPr>
        <p:sp>
          <p:nvSpPr>
            <p:cNvPr id="14" name="Shape 48"/>
            <p:cNvSpPr txBox="1"/>
            <p:nvPr/>
          </p:nvSpPr>
          <p:spPr>
            <a:xfrm>
              <a:off x="0" y="0"/>
              <a:ext cx="430692710" cy="2147483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Shape 49"/>
            <p:cNvSpPr txBox="1"/>
            <p:nvPr/>
          </p:nvSpPr>
          <p:spPr>
            <a:xfrm>
              <a:off x="429199285" y="0"/>
              <a:ext cx="430692710" cy="2147483647"/>
            </a:xfrm>
            <a:prstGeom prst="rect">
              <a:avLst/>
            </a:prstGeom>
            <a:solidFill>
              <a:srgbClr val="8CBED0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Shape 50"/>
            <p:cNvSpPr txBox="1"/>
            <p:nvPr/>
          </p:nvSpPr>
          <p:spPr>
            <a:xfrm>
              <a:off x="857486801" y="0"/>
              <a:ext cx="430693329" cy="21474836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36104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</a:t>
            </a:r>
            <a:b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получаемого порошка</a:t>
            </a:r>
            <a:endParaRPr lang="ru-RU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7060" y="1124744"/>
            <a:ext cx="7527388" cy="3168352"/>
          </a:xfrm>
        </p:spPr>
        <p:txBody>
          <a:bodyPr>
            <a:normAutofit/>
          </a:bodyPr>
          <a:lstStyle/>
          <a:p>
            <a:pPr lvl="2">
              <a:lnSpc>
                <a:spcPts val="2000"/>
              </a:lnSpc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buClrTx/>
              <a:buSzTx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Плотность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г/см</a:t>
            </a:r>
            <a:r>
              <a:rPr lang="ru-RU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			</a:t>
            </a:r>
          </a:p>
          <a:p>
            <a:pPr>
              <a:lnSpc>
                <a:spcPts val="3000"/>
              </a:lnSpc>
              <a:spcBef>
                <a:spcPts val="0"/>
              </a:spcBef>
              <a:buClrTx/>
              <a:buSzTx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Дисперсность базового порошка: 50-70 мкм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buClrTx/>
              <a:buSzTx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Коэффициент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трения по стали: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0,14 </a:t>
            </a:r>
          </a:p>
          <a:p>
            <a:pPr>
              <a:lnSpc>
                <a:spcPts val="3000"/>
              </a:lnSpc>
              <a:spcBef>
                <a:spcPts val="0"/>
              </a:spcBef>
              <a:buClrTx/>
              <a:buSzTx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Твердость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800-1000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кг/мм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ru-RU" sz="1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buClrTx/>
              <a:buSzTx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Теплопроводность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2 Вт/(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м·К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3000"/>
              </a:lnSpc>
              <a:spcBef>
                <a:spcPts val="0"/>
              </a:spcBef>
              <a:buClrTx/>
              <a:buSzTx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Удельное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сопротивление (при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): 4,5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мОм∙см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31616" y="5949280"/>
            <a:ext cx="684000" cy="684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8" y="6031351"/>
            <a:ext cx="479937" cy="4579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46462"/>
            <a:ext cx="6840479" cy="250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72480" y="6005993"/>
            <a:ext cx="720000" cy="519351"/>
          </a:xfrm>
          <a:prstGeom prst="ellipse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3489325" y="6324600"/>
            <a:ext cx="2165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www.quasicrystals.ru</a:t>
            </a:r>
            <a:endParaRPr lang="ru-RU" sz="1400" dirty="0">
              <a:cs typeface="Arial" charset="0"/>
            </a:endParaRPr>
          </a:p>
        </p:txBody>
      </p:sp>
      <p:sp>
        <p:nvSpPr>
          <p:cNvPr id="15" name="Shape 50"/>
          <p:cNvSpPr txBox="1"/>
          <p:nvPr/>
        </p:nvSpPr>
        <p:spPr>
          <a:xfrm flipV="1">
            <a:off x="1332000" y="6363328"/>
            <a:ext cx="6480000" cy="1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" name="Shape 47"/>
          <p:cNvGrpSpPr/>
          <p:nvPr/>
        </p:nvGrpSpPr>
        <p:grpSpPr>
          <a:xfrm flipV="1">
            <a:off x="1528200" y="1010658"/>
            <a:ext cx="6087600" cy="114086"/>
            <a:chOff x="0" y="0"/>
            <a:chExt cx="1288180130" cy="2147483647"/>
          </a:xfrm>
          <a:effectLst>
            <a:outerShdw blurRad="63500" sx="1000" sy="1000" algn="ctr" rotWithShape="0">
              <a:prstClr val="black">
                <a:alpha val="40000"/>
              </a:prstClr>
            </a:outerShdw>
            <a:reflection blurRad="6350" stA="52000" endA="300" endPos="9000" dir="5400000" sy="-100000" algn="bl" rotWithShape="0"/>
          </a:effectLst>
        </p:grpSpPr>
        <p:sp>
          <p:nvSpPr>
            <p:cNvPr id="14" name="Shape 48"/>
            <p:cNvSpPr txBox="1"/>
            <p:nvPr/>
          </p:nvSpPr>
          <p:spPr>
            <a:xfrm>
              <a:off x="0" y="0"/>
              <a:ext cx="430692710" cy="2147483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Shape 49"/>
            <p:cNvSpPr txBox="1"/>
            <p:nvPr/>
          </p:nvSpPr>
          <p:spPr>
            <a:xfrm>
              <a:off x="429199285" y="0"/>
              <a:ext cx="430692710" cy="2147483647"/>
            </a:xfrm>
            <a:prstGeom prst="rect">
              <a:avLst/>
            </a:prstGeom>
            <a:solidFill>
              <a:srgbClr val="8CBED0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Shape 50"/>
            <p:cNvSpPr txBox="1"/>
            <p:nvPr/>
          </p:nvSpPr>
          <p:spPr>
            <a:xfrm>
              <a:off x="857486801" y="0"/>
              <a:ext cx="430693329" cy="21474836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4330" y="188640"/>
            <a:ext cx="867534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с другими материалами</a:t>
            </a:r>
            <a:endParaRPr lang="ru-RU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871860"/>
              </p:ext>
            </p:extLst>
          </p:nvPr>
        </p:nvGraphicFramePr>
        <p:xfrm>
          <a:off x="394618" y="1772817"/>
          <a:ext cx="8353846" cy="3133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171"/>
                <a:gridCol w="1491419"/>
                <a:gridCol w="1938844"/>
                <a:gridCol w="2535412"/>
              </a:tblGrid>
              <a:tr h="975777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Твердость,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кг/мм</a:t>
                      </a:r>
                      <a:r>
                        <a:rPr lang="ru-RU" sz="1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трения по стали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Теплопроводность, Вт/(</a:t>
                      </a:r>
                      <a:r>
                        <a:rPr lang="ru-RU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м·К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957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Al-Cu-Fe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800-1000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0,14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3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Низкоуглеродистая сталь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70-200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0,22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57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Медь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40-105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0,24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390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30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Алюминиевый сплав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25-45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0,55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Овал 17"/>
          <p:cNvSpPr/>
          <p:nvPr/>
        </p:nvSpPr>
        <p:spPr>
          <a:xfrm>
            <a:off x="431616" y="5949280"/>
            <a:ext cx="684000" cy="684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8" y="6031351"/>
            <a:ext cx="479937" cy="45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72480" y="6005993"/>
            <a:ext cx="720000" cy="519351"/>
          </a:xfrm>
          <a:prstGeom prst="ellipse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3489325" y="6324600"/>
            <a:ext cx="2165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www.quasicrystals.ru</a:t>
            </a:r>
            <a:endParaRPr lang="ru-RU" sz="1400" dirty="0">
              <a:cs typeface="Arial" charset="0"/>
            </a:endParaRPr>
          </a:p>
        </p:txBody>
      </p:sp>
      <p:sp>
        <p:nvSpPr>
          <p:cNvPr id="15" name="Shape 50"/>
          <p:cNvSpPr txBox="1"/>
          <p:nvPr/>
        </p:nvSpPr>
        <p:spPr>
          <a:xfrm flipV="1">
            <a:off x="1332000" y="6363328"/>
            <a:ext cx="6480000" cy="1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" name="Shape 47"/>
          <p:cNvGrpSpPr/>
          <p:nvPr/>
        </p:nvGrpSpPr>
        <p:grpSpPr>
          <a:xfrm flipV="1">
            <a:off x="1528200" y="1226682"/>
            <a:ext cx="6087600" cy="114086"/>
            <a:chOff x="0" y="0"/>
            <a:chExt cx="1288180130" cy="2147483647"/>
          </a:xfrm>
          <a:effectLst>
            <a:outerShdw blurRad="63500" sx="1000" sy="1000" algn="ctr" rotWithShape="0">
              <a:prstClr val="black">
                <a:alpha val="40000"/>
              </a:prstClr>
            </a:outerShdw>
            <a:reflection blurRad="6350" stA="52000" endA="300" endPos="9000" dir="5400000" sy="-100000" algn="bl" rotWithShape="0"/>
          </a:effectLst>
        </p:grpSpPr>
        <p:sp>
          <p:nvSpPr>
            <p:cNvPr id="14" name="Shape 48"/>
            <p:cNvSpPr txBox="1"/>
            <p:nvPr/>
          </p:nvSpPr>
          <p:spPr>
            <a:xfrm>
              <a:off x="0" y="0"/>
              <a:ext cx="430692710" cy="2147483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Shape 49"/>
            <p:cNvSpPr txBox="1"/>
            <p:nvPr/>
          </p:nvSpPr>
          <p:spPr>
            <a:xfrm>
              <a:off x="429199285" y="0"/>
              <a:ext cx="430692710" cy="2147483647"/>
            </a:xfrm>
            <a:prstGeom prst="rect">
              <a:avLst/>
            </a:prstGeom>
            <a:solidFill>
              <a:srgbClr val="8CBED0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Shape 50"/>
            <p:cNvSpPr txBox="1"/>
            <p:nvPr/>
          </p:nvSpPr>
          <p:spPr>
            <a:xfrm>
              <a:off x="857486801" y="0"/>
              <a:ext cx="430693329" cy="21474836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Рентгенограмма обожжённого образца</a:t>
            </a:r>
            <a:endParaRPr lang="ru-RU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31616" y="5949280"/>
            <a:ext cx="684000" cy="684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8" y="6031351"/>
            <a:ext cx="479937" cy="4579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7114"/>
            <a:ext cx="7352800" cy="45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72480" y="6005993"/>
            <a:ext cx="720000" cy="519351"/>
          </a:xfrm>
          <a:prstGeom prst="ellipse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3489325" y="6324600"/>
            <a:ext cx="2165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www.quasicrystals.ru</a:t>
            </a:r>
            <a:endParaRPr lang="ru-RU" sz="1400" dirty="0">
              <a:cs typeface="Arial" charset="0"/>
            </a:endParaRPr>
          </a:p>
        </p:txBody>
      </p:sp>
      <p:sp>
        <p:nvSpPr>
          <p:cNvPr id="15" name="Shape 50"/>
          <p:cNvSpPr txBox="1"/>
          <p:nvPr/>
        </p:nvSpPr>
        <p:spPr>
          <a:xfrm flipV="1">
            <a:off x="1332000" y="6363328"/>
            <a:ext cx="6480000" cy="1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" name="Shape 47"/>
          <p:cNvGrpSpPr/>
          <p:nvPr/>
        </p:nvGrpSpPr>
        <p:grpSpPr>
          <a:xfrm flipV="1">
            <a:off x="1528200" y="836712"/>
            <a:ext cx="6087600" cy="114086"/>
            <a:chOff x="0" y="0"/>
            <a:chExt cx="1288180130" cy="2147483647"/>
          </a:xfrm>
          <a:effectLst>
            <a:outerShdw blurRad="63500" sx="1000" sy="1000" algn="ctr" rotWithShape="0">
              <a:prstClr val="black">
                <a:alpha val="40000"/>
              </a:prstClr>
            </a:outerShdw>
            <a:reflection blurRad="6350" stA="52000" endA="300" endPos="9000" dir="5400000" sy="-100000" algn="bl" rotWithShape="0"/>
          </a:effectLst>
        </p:grpSpPr>
        <p:sp>
          <p:nvSpPr>
            <p:cNvPr id="14" name="Shape 48"/>
            <p:cNvSpPr txBox="1"/>
            <p:nvPr/>
          </p:nvSpPr>
          <p:spPr>
            <a:xfrm>
              <a:off x="0" y="0"/>
              <a:ext cx="430692710" cy="2147483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Shape 49"/>
            <p:cNvSpPr txBox="1"/>
            <p:nvPr/>
          </p:nvSpPr>
          <p:spPr>
            <a:xfrm>
              <a:off x="429199285" y="0"/>
              <a:ext cx="430692710" cy="2147483647"/>
            </a:xfrm>
            <a:prstGeom prst="rect">
              <a:avLst/>
            </a:prstGeom>
            <a:solidFill>
              <a:srgbClr val="8CBED0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Shape 50"/>
            <p:cNvSpPr txBox="1"/>
            <p:nvPr/>
          </p:nvSpPr>
          <p:spPr>
            <a:xfrm>
              <a:off x="857486801" y="0"/>
              <a:ext cx="430693329" cy="21474836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2656" y="44624"/>
            <a:ext cx="8278688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Сферы возможного применения</a:t>
            </a:r>
            <a:endParaRPr lang="ru-RU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2977082"/>
            <a:ext cx="3755399" cy="1460030"/>
          </a:xfrm>
        </p:spPr>
        <p:txBody>
          <a:bodyPr>
            <a:normAutofit/>
          </a:bodyPr>
          <a:lstStyle/>
          <a:p>
            <a:pPr marL="594360" lvl="2" indent="0" algn="ct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Присадки в смазочные материалы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431616" y="5949280"/>
            <a:ext cx="684000" cy="684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8" y="6031351"/>
            <a:ext cx="479937" cy="45792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932040" y="3789040"/>
            <a:ext cx="3496506" cy="172819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1" name="Picture 50" descr="STH73489"/>
          <p:cNvPicPr>
            <a:picLocks noChangeAspect="1" noChangeArrowheads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789040"/>
            <a:ext cx="2112205" cy="172819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3275856" y="2996952"/>
            <a:ext cx="589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Аддитивные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новый материал для 3д-печати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бъект 5"/>
          <p:cNvSpPr txBox="1">
            <a:spLocks/>
          </p:cNvSpPr>
          <p:nvPr/>
        </p:nvSpPr>
        <p:spPr>
          <a:xfrm>
            <a:off x="4279177" y="5559859"/>
            <a:ext cx="4469287" cy="74946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4360" lvl="2" indent="0" algn="ctr" fontAlgn="auto">
              <a:spcAft>
                <a:spcPts val="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Антипригарные покрытия для кухонной посуды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324544" y="5517232"/>
            <a:ext cx="477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Износостойкие композиционные материалы (баббиты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01" y="1124163"/>
            <a:ext cx="2085405" cy="1872789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163"/>
            <a:ext cx="3096345" cy="187278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027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72480" y="6005993"/>
            <a:ext cx="720000" cy="519351"/>
          </a:xfrm>
          <a:prstGeom prst="ellipse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3489325" y="6324600"/>
            <a:ext cx="2165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www.quasicrystals.ru</a:t>
            </a:r>
            <a:endParaRPr lang="ru-RU" sz="1400" dirty="0">
              <a:cs typeface="Arial" charset="0"/>
            </a:endParaRPr>
          </a:p>
        </p:txBody>
      </p:sp>
      <p:sp>
        <p:nvSpPr>
          <p:cNvPr id="15" name="Shape 50"/>
          <p:cNvSpPr txBox="1"/>
          <p:nvPr/>
        </p:nvSpPr>
        <p:spPr>
          <a:xfrm flipV="1">
            <a:off x="1332000" y="6363328"/>
            <a:ext cx="6480000" cy="1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" name="Shape 47"/>
          <p:cNvGrpSpPr/>
          <p:nvPr/>
        </p:nvGrpSpPr>
        <p:grpSpPr>
          <a:xfrm flipV="1">
            <a:off x="1528200" y="1010658"/>
            <a:ext cx="6087600" cy="114086"/>
            <a:chOff x="0" y="0"/>
            <a:chExt cx="1288180130" cy="2147483647"/>
          </a:xfrm>
          <a:effectLst>
            <a:outerShdw blurRad="63500" sx="1000" sy="1000" algn="ctr" rotWithShape="0">
              <a:prstClr val="black">
                <a:alpha val="40000"/>
              </a:prstClr>
            </a:outerShdw>
            <a:reflection blurRad="6350" stA="52000" endA="300" endPos="9000" dir="5400000" sy="-100000" algn="bl" rotWithShape="0"/>
          </a:effectLst>
        </p:grpSpPr>
        <p:sp>
          <p:nvSpPr>
            <p:cNvPr id="14" name="Shape 48"/>
            <p:cNvSpPr txBox="1"/>
            <p:nvPr/>
          </p:nvSpPr>
          <p:spPr>
            <a:xfrm>
              <a:off x="0" y="0"/>
              <a:ext cx="430692710" cy="2147483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Shape 49"/>
            <p:cNvSpPr txBox="1"/>
            <p:nvPr/>
          </p:nvSpPr>
          <p:spPr>
            <a:xfrm>
              <a:off x="429199285" y="0"/>
              <a:ext cx="430692710" cy="2147483647"/>
            </a:xfrm>
            <a:prstGeom prst="rect">
              <a:avLst/>
            </a:prstGeom>
            <a:solidFill>
              <a:srgbClr val="8CBED0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Shape 50"/>
            <p:cNvSpPr txBox="1"/>
            <p:nvPr/>
          </p:nvSpPr>
          <p:spPr>
            <a:xfrm>
              <a:off x="857486801" y="0"/>
              <a:ext cx="430693329" cy="21474836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86895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Лабораторное оборудование</a:t>
            </a:r>
            <a:endParaRPr lang="ru-RU" sz="4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Лена\Downloads\imag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56" y="1412776"/>
            <a:ext cx="2417912" cy="2139032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431616" y="5949280"/>
            <a:ext cx="684000" cy="684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8" y="6031351"/>
            <a:ext cx="479937" cy="457921"/>
          </a:xfrm>
          <a:prstGeom prst="rect">
            <a:avLst/>
          </a:prstGeom>
        </p:spPr>
      </p:pic>
      <p:pic>
        <p:nvPicPr>
          <p:cNvPr id="1028" name="Picture 4" descr="C:\Users\Лена\Downloads\imag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391568"/>
            <a:ext cx="2808312" cy="2193420"/>
          </a:xfrm>
          <a:prstGeom prst="rect">
            <a:avLst/>
          </a:prstGeom>
          <a:noFill/>
        </p:spPr>
      </p:pic>
      <p:pic>
        <p:nvPicPr>
          <p:cNvPr id="1029" name="Picture 5" descr="C:\Users\Лена\Downloads\image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391569"/>
            <a:ext cx="2340000" cy="219342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23528" y="3551808"/>
            <a:ext cx="27578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/>
              <a:t>Трибометр</a:t>
            </a:r>
            <a:endParaRPr lang="ru-RU" sz="1400" b="1" dirty="0" smtClean="0"/>
          </a:p>
          <a:p>
            <a:pPr algn="ctr"/>
            <a:endParaRPr lang="ru-RU" sz="1400" b="1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/>
              <a:t>Используется для определения времени жизни покрытий, поведения при трении и изучения износа твердых материалов и покрытий в зависимости от времени, контактного давления, скорости, температуры, влажности и наличия смазки, а также первичного и вторичного вакуума.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6178896" y="3573016"/>
            <a:ext cx="2533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Печь плавильная</a:t>
            </a:r>
          </a:p>
          <a:p>
            <a:pPr algn="ctr"/>
            <a:endParaRPr lang="ru-RU" sz="1400" b="1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/>
              <a:t>Служит для превращения кристаллического материала в жидкофазный материал с помощью нагрева, превышающего температуру плавления.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3131840" y="3573016"/>
            <a:ext cx="29750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Пресс гидравлический ручной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1200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/>
              <a:t>Пригоден для выполнения операций по запрессовке, </a:t>
            </a:r>
            <a:r>
              <a:rPr lang="ru-RU" sz="1200" dirty="0" err="1" smtClean="0"/>
              <a:t>выпрессовке</a:t>
            </a:r>
            <a:r>
              <a:rPr lang="ru-RU" sz="1200" dirty="0" smtClean="0"/>
              <a:t>, </a:t>
            </a:r>
            <a:r>
              <a:rPr lang="ru-RU" sz="1200" dirty="0" err="1" smtClean="0"/>
              <a:t>гибке</a:t>
            </a:r>
            <a:r>
              <a:rPr lang="ru-RU" sz="1200" dirty="0" smtClean="0"/>
              <a:t>, штамповке и др</a:t>
            </a:r>
            <a:r>
              <a:rPr lang="ru-RU" sz="1200" dirty="0" smtClean="0"/>
              <a:t>.</a:t>
            </a:r>
            <a:r>
              <a:rPr lang="ru-RU" sz="1200" dirty="0"/>
              <a:t> </a:t>
            </a:r>
            <a:r>
              <a:rPr lang="ru-RU" sz="1200" dirty="0" smtClean="0"/>
              <a:t>Используется для изготовления композиционных материалов, например, баббита с </a:t>
            </a:r>
            <a:r>
              <a:rPr lang="ru-RU" sz="1200" dirty="0" err="1" smtClean="0"/>
              <a:t>квазикристаллом</a:t>
            </a:r>
            <a:r>
              <a:rPr lang="ru-RU" sz="1200" dirty="0" smtClean="0"/>
              <a:t> для подшипников скольжения.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178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72480" y="6005993"/>
            <a:ext cx="720000" cy="519351"/>
          </a:xfrm>
          <a:prstGeom prst="ellipse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3489325" y="6324600"/>
            <a:ext cx="2165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www.quasicrystals.ru</a:t>
            </a:r>
            <a:endParaRPr lang="ru-RU" sz="1400" dirty="0">
              <a:cs typeface="Arial" charset="0"/>
            </a:endParaRPr>
          </a:p>
        </p:txBody>
      </p:sp>
      <p:sp>
        <p:nvSpPr>
          <p:cNvPr id="15" name="Shape 50"/>
          <p:cNvSpPr txBox="1"/>
          <p:nvPr/>
        </p:nvSpPr>
        <p:spPr>
          <a:xfrm flipV="1">
            <a:off x="1332000" y="6363328"/>
            <a:ext cx="6480000" cy="1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" name="Shape 47"/>
          <p:cNvGrpSpPr/>
          <p:nvPr/>
        </p:nvGrpSpPr>
        <p:grpSpPr>
          <a:xfrm flipV="1">
            <a:off x="1528200" y="1010658"/>
            <a:ext cx="6087600" cy="114086"/>
            <a:chOff x="0" y="0"/>
            <a:chExt cx="1288180130" cy="2147483647"/>
          </a:xfrm>
          <a:effectLst>
            <a:outerShdw blurRad="63500" sx="1000" sy="1000" algn="ctr" rotWithShape="0">
              <a:prstClr val="black">
                <a:alpha val="40000"/>
              </a:prstClr>
            </a:outerShdw>
            <a:reflection blurRad="6350" stA="52000" endA="300" endPos="9000" dir="5400000" sy="-100000" algn="bl" rotWithShape="0"/>
          </a:effectLst>
        </p:grpSpPr>
        <p:sp>
          <p:nvSpPr>
            <p:cNvPr id="14" name="Shape 48"/>
            <p:cNvSpPr txBox="1"/>
            <p:nvPr/>
          </p:nvSpPr>
          <p:spPr>
            <a:xfrm>
              <a:off x="0" y="0"/>
              <a:ext cx="430692710" cy="2147483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Shape 49"/>
            <p:cNvSpPr txBox="1"/>
            <p:nvPr/>
          </p:nvSpPr>
          <p:spPr>
            <a:xfrm>
              <a:off x="429199285" y="0"/>
              <a:ext cx="430692710" cy="2147483647"/>
            </a:xfrm>
            <a:prstGeom prst="rect">
              <a:avLst/>
            </a:prstGeom>
            <a:solidFill>
              <a:srgbClr val="8CBED0"/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Shape 50"/>
            <p:cNvSpPr txBox="1"/>
            <p:nvPr/>
          </p:nvSpPr>
          <p:spPr>
            <a:xfrm>
              <a:off x="857486801" y="0"/>
              <a:ext cx="430693329" cy="21474836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255786"/>
            <a:ext cx="7772400" cy="86895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Лабораторное оборудование</a:t>
            </a:r>
            <a:endParaRPr lang="ru-RU" sz="4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Лена\Downloads\image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549" y="1417997"/>
            <a:ext cx="1872208" cy="2448272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431616" y="5949280"/>
            <a:ext cx="684000" cy="684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8" y="6031351"/>
            <a:ext cx="479937" cy="457921"/>
          </a:xfrm>
          <a:prstGeom prst="rect">
            <a:avLst/>
          </a:prstGeom>
        </p:spPr>
      </p:pic>
      <p:pic>
        <p:nvPicPr>
          <p:cNvPr id="2052" name="Picture 4" descr="C:\Users\Лена\Downloads\imag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8183" y="3912505"/>
            <a:ext cx="1823148" cy="172819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29697" y="2060848"/>
            <a:ext cx="352627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Планетарная мельница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Шаровая мельница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Дистиллятор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Вибрационный смеситель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Газобалонная</a:t>
            </a:r>
            <a:r>
              <a:rPr lang="ru-RU" dirty="0" smtClean="0"/>
              <a:t> станция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Сито полуавтоматическое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Инвертор </a:t>
            </a:r>
            <a:r>
              <a:rPr lang="ru-RU" dirty="0" smtClean="0"/>
              <a:t>сварочный и др. </a:t>
            </a:r>
            <a:endParaRPr lang="ru-RU" dirty="0"/>
          </a:p>
        </p:txBody>
      </p:sp>
      <p:pic>
        <p:nvPicPr>
          <p:cNvPr id="2051" name="Picture 3" descr="C:\Users\Лена\Downloads\image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0311" y="1412776"/>
            <a:ext cx="1694137" cy="24277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671772"/>
            <a:ext cx="7920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699"/>
                </a:solidFill>
              </a:rPr>
              <a:t>В лаборатории также </a:t>
            </a:r>
            <a:r>
              <a:rPr lang="ru-RU" sz="2000" b="1" dirty="0" smtClean="0">
                <a:solidFill>
                  <a:srgbClr val="006699"/>
                </a:solidFill>
              </a:rPr>
              <a:t>имеется:</a:t>
            </a:r>
            <a:endParaRPr lang="ru-RU" sz="2000" b="1" dirty="0">
              <a:solidFill>
                <a:srgbClr val="006699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8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9149</TotalTime>
  <Words>376</Words>
  <Application>Microsoft Office PowerPoint</Application>
  <PresentationFormat>Экран (4:3)</PresentationFormat>
  <Paragraphs>99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 Neue</vt:lpstr>
      <vt:lpstr>Wingdings 2</vt:lpstr>
      <vt:lpstr>Тема Office</vt:lpstr>
      <vt:lpstr>Презентация PowerPoint</vt:lpstr>
      <vt:lpstr>Что такое квазикристаллы?</vt:lpstr>
      <vt:lpstr>Технология получения</vt:lpstr>
      <vt:lpstr>Характеристики  получаемого порошка</vt:lpstr>
      <vt:lpstr>Сравнение с другими материалами</vt:lpstr>
      <vt:lpstr>Рентгенограмма обожжённого образца</vt:lpstr>
      <vt:lpstr>Сферы возможного применения</vt:lpstr>
      <vt:lpstr>Лабораторное оборудование</vt:lpstr>
      <vt:lpstr>Лабораторное оборудование</vt:lpstr>
      <vt:lpstr>Контакты</vt:lpstr>
    </vt:vector>
  </TitlesOfParts>
  <Company>Semiconductors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Anastasiya Denisova</dc:creator>
  <cp:lastModifiedBy>user</cp:lastModifiedBy>
  <cp:revision>198</cp:revision>
  <dcterms:created xsi:type="dcterms:W3CDTF">2015-04-14T19:56:52Z</dcterms:created>
  <dcterms:modified xsi:type="dcterms:W3CDTF">2015-09-13T11:59:46Z</dcterms:modified>
</cp:coreProperties>
</file>